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288000" cy="10287000"/>
  <p:notesSz cx="6858000" cy="9144000"/>
  <p:embeddedFontLs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Open Sans" panose="020B0604020202020204" pitchFamily="34" charset="0"/>
      <p:regular r:id="rId16"/>
    </p:embeddedFont>
    <p:embeddedFont>
      <p:font typeface="Open Sans Bold" panose="02010600030101010101" charset="0"/>
      <p:regular r:id="rId17"/>
    </p:embeddedFont>
    <p:embeddedFont>
      <p:font typeface="Open Sans Light" panose="020B0604020202020204" pitchFamily="34" charset="0"/>
      <p:regular r:id="rId18"/>
    </p:embeddedFont>
    <p:embeddedFont>
      <p:font typeface="Poppins" panose="020B0502040204020203" pitchFamily="2" charset="0"/>
      <p:regular r:id="rId19"/>
    </p:embeddedFont>
    <p:embeddedFont>
      <p:font typeface="Roboto Bold" panose="02010600030101010101" charset="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63" d="100"/>
          <a:sy n="63" d="100"/>
        </p:scale>
        <p:origin x="72" y="5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ne Gou" userId="6a14d59c57db05b0" providerId="LiveId" clId="{360F397A-9503-4691-9319-F02B2F651F6B}"/>
    <pc:docChg chg="undo custSel modSld">
      <pc:chgData name="Jane Gou" userId="6a14d59c57db05b0" providerId="LiveId" clId="{360F397A-9503-4691-9319-F02B2F651F6B}" dt="2023-04-15T12:40:24.780" v="28" actId="20577"/>
      <pc:docMkLst>
        <pc:docMk/>
      </pc:docMkLst>
      <pc:sldChg chg="modSp mod">
        <pc:chgData name="Jane Gou" userId="6a14d59c57db05b0" providerId="LiveId" clId="{360F397A-9503-4691-9319-F02B2F651F6B}" dt="2023-04-15T12:40:24.780" v="28" actId="20577"/>
        <pc:sldMkLst>
          <pc:docMk/>
          <pc:sldMk cId="0" sldId="257"/>
        </pc:sldMkLst>
        <pc:spChg chg="mod">
          <ac:chgData name="Jane Gou" userId="6a14d59c57db05b0" providerId="LiveId" clId="{360F397A-9503-4691-9319-F02B2F651F6B}" dt="2023-04-15T12:40:05.254" v="16" actId="20577"/>
          <ac:spMkLst>
            <pc:docMk/>
            <pc:sldMk cId="0" sldId="257"/>
            <ac:spMk id="11" creationId="{00000000-0000-0000-0000-000000000000}"/>
          </ac:spMkLst>
        </pc:spChg>
        <pc:spChg chg="mod">
          <ac:chgData name="Jane Gou" userId="6a14d59c57db05b0" providerId="LiveId" clId="{360F397A-9503-4691-9319-F02B2F651F6B}" dt="2023-04-15T12:40:24.780" v="28" actId="20577"/>
          <ac:spMkLst>
            <pc:docMk/>
            <pc:sldMk cId="0" sldId="257"/>
            <ac:spMk id="12" creationId="{00000000-0000-0000-0000-000000000000}"/>
          </ac:spMkLst>
        </pc:spChg>
      </pc:sldChg>
      <pc:sldChg chg="modSp mod">
        <pc:chgData name="Jane Gou" userId="6a14d59c57db05b0" providerId="LiveId" clId="{360F397A-9503-4691-9319-F02B2F651F6B}" dt="2023-04-15T12:39:17.883" v="0" actId="14100"/>
        <pc:sldMkLst>
          <pc:docMk/>
          <pc:sldMk cId="0" sldId="263"/>
        </pc:sldMkLst>
        <pc:spChg chg="mod">
          <ac:chgData name="Jane Gou" userId="6a14d59c57db05b0" providerId="LiveId" clId="{360F397A-9503-4691-9319-F02B2F651F6B}" dt="2023-04-15T12:39:17.883" v="0" actId="14100"/>
          <ac:spMkLst>
            <pc:docMk/>
            <pc:sldMk cId="0" sldId="263"/>
            <ac:spMk id="20" creationId="{00000000-0000-0000-0000-00000000000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robodebt.royalcommission.gov.au/publications/deloitte-robodebt-process-maps" TargetMode="External"/><Relationship Id="rId2" Type="http://schemas.openxmlformats.org/officeDocument/2006/relationships/hyperlink" Target="https://robodebt.royalcommission.gov.au/publications/andrew-podger-ao-report-robodebt-royal-commission" TargetMode="Externa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canvas.sydney.edu.au/courses/44163/modules/items/1632887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svg"/><Relationship Id="rId3" Type="http://schemas.openxmlformats.org/officeDocument/2006/relationships/image" Target="../media/image4.sv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svg"/><Relationship Id="rId7" Type="http://schemas.openxmlformats.org/officeDocument/2006/relationships/image" Target="../media/image23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Relationship Id="rId9" Type="http://schemas.openxmlformats.org/officeDocument/2006/relationships/image" Target="../media/image25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3.svg"/><Relationship Id="rId3" Type="http://schemas.openxmlformats.org/officeDocument/2006/relationships/image" Target="../media/image33.svg"/><Relationship Id="rId7" Type="http://schemas.openxmlformats.org/officeDocument/2006/relationships/image" Target="../media/image37.svg"/><Relationship Id="rId12" Type="http://schemas.openxmlformats.org/officeDocument/2006/relationships/image" Target="../media/image42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11" Type="http://schemas.openxmlformats.org/officeDocument/2006/relationships/image" Target="../media/image41.svg"/><Relationship Id="rId5" Type="http://schemas.openxmlformats.org/officeDocument/2006/relationships/image" Target="../media/image35.sv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4543866" y="5038725"/>
            <a:ext cx="9200267" cy="15410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86"/>
              </a:lnSpc>
            </a:pPr>
            <a:r>
              <a:rPr lang="en-US" sz="2600">
                <a:solidFill>
                  <a:srgbClr val="FFFFFF"/>
                </a:solidFill>
                <a:latin typeface="Open Sans Light"/>
              </a:rPr>
              <a:t>Student name: Hongjin Gou</a:t>
            </a:r>
          </a:p>
          <a:p>
            <a:pPr algn="ctr">
              <a:lnSpc>
                <a:spcPts val="4186"/>
              </a:lnSpc>
            </a:pPr>
            <a:r>
              <a:rPr lang="en-US" sz="2600">
                <a:solidFill>
                  <a:srgbClr val="FFFFFF"/>
                </a:solidFill>
                <a:latin typeface="Open Sans Light"/>
              </a:rPr>
              <a:t>Student number: 510332280</a:t>
            </a:r>
          </a:p>
          <a:p>
            <a:pPr algn="ctr">
              <a:lnSpc>
                <a:spcPts val="4186"/>
              </a:lnSpc>
            </a:pPr>
            <a:r>
              <a:rPr lang="en-US" sz="2600">
                <a:solidFill>
                  <a:srgbClr val="FFFFFF"/>
                </a:solidFill>
                <a:latin typeface="Open Sans Light"/>
              </a:rPr>
              <a:t>hgou4823@uni.sydney.edu.au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-331003" y="3585408"/>
            <a:ext cx="18950005" cy="1704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sz="5600">
                <a:solidFill>
                  <a:srgbClr val="FFFFFF"/>
                </a:solidFill>
                <a:latin typeface="Open Sans Bold"/>
              </a:rPr>
              <a:t>Case study of Robodebt Scheme in Australia</a:t>
            </a:r>
          </a:p>
          <a:p>
            <a:pPr algn="ctr">
              <a:lnSpc>
                <a:spcPts val="6720"/>
              </a:lnSpc>
              <a:spcBef>
                <a:spcPct val="0"/>
              </a:spcBef>
            </a:pPr>
            <a:endParaRPr lang="en-US" sz="560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8091907" y="8816084"/>
            <a:ext cx="2104186" cy="4422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702"/>
              </a:lnSpc>
              <a:spcBef>
                <a:spcPct val="0"/>
              </a:spcBef>
            </a:pPr>
            <a:r>
              <a:rPr lang="en-US" sz="2299" u="none">
                <a:solidFill>
                  <a:srgbClr val="FFFFFF"/>
                </a:solidFill>
                <a:latin typeface="Open Sans Light"/>
              </a:rPr>
              <a:t>15 April 2023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-3757886" y="171450"/>
            <a:ext cx="12763406" cy="7137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142"/>
              </a:lnSpc>
              <a:spcBef>
                <a:spcPct val="0"/>
              </a:spcBef>
            </a:pPr>
            <a:r>
              <a:rPr lang="en-US" sz="5843" spc="-116">
                <a:solidFill>
                  <a:srgbClr val="274472"/>
                </a:solidFill>
                <a:latin typeface="Roboto Bold"/>
              </a:rPr>
              <a:t>R</a:t>
            </a:r>
            <a:r>
              <a:rPr lang="en-US" sz="5843" u="none" spc="-116">
                <a:solidFill>
                  <a:srgbClr val="274472"/>
                </a:solidFill>
                <a:latin typeface="Roboto Bold"/>
              </a:rPr>
              <a:t>eferences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4901496" y="9905364"/>
            <a:ext cx="8485009" cy="3816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219"/>
              </a:lnSpc>
              <a:spcBef>
                <a:spcPct val="0"/>
              </a:spcBef>
            </a:pPr>
            <a:r>
              <a:rPr lang="en-US" sz="1999">
                <a:solidFill>
                  <a:srgbClr val="000000"/>
                </a:solidFill>
                <a:latin typeface="Open Sans Light"/>
              </a:rPr>
              <a:t>Hongjin Gou  510332280  hgou4823@uni.sydeny.edu.au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3574182" y="9844784"/>
            <a:ext cx="8485009" cy="4422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702"/>
              </a:lnSpc>
              <a:spcBef>
                <a:spcPct val="0"/>
              </a:spcBef>
            </a:pPr>
            <a:r>
              <a:rPr lang="en-US" sz="2299">
                <a:solidFill>
                  <a:srgbClr val="000000"/>
                </a:solidFill>
                <a:latin typeface="Open Sans Light"/>
              </a:rPr>
              <a:t>10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4062" y="990600"/>
            <a:ext cx="18223938" cy="96054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11"/>
              </a:lnSpc>
            </a:pPr>
            <a:r>
              <a:rPr lang="en-US" sz="1651" spc="-16">
                <a:solidFill>
                  <a:srgbClr val="000000"/>
                </a:solidFill>
                <a:latin typeface="Open Sans"/>
              </a:rPr>
              <a:t>Andrew Podger AO 2023, Report to the Robodebt Royal Commission, viewed 14 April 2023, </a:t>
            </a:r>
            <a:r>
              <a:rPr lang="en-US" sz="1651" spc="-16">
                <a:solidFill>
                  <a:srgbClr val="000000"/>
                </a:solidFill>
                <a:latin typeface="Open Sans"/>
                <a:hlinkClick r:id="rId2" tooltip="https://robodebt.royalcommission.gov.au/publications/andrew-podger-ao-report-robodebt-royal-commission"/>
              </a:rPr>
              <a:t>https://robodebt.royalcommission.gov.au/publications/andrew-podger-ao-report-robodebt-royal-commission</a:t>
            </a:r>
          </a:p>
          <a:p>
            <a:pPr>
              <a:lnSpc>
                <a:spcPts val="2311"/>
              </a:lnSpc>
            </a:pPr>
            <a:endParaRPr lang="en-US" sz="1651" spc="-16">
              <a:solidFill>
                <a:srgbClr val="000000"/>
              </a:solidFill>
              <a:latin typeface="Open Sans"/>
              <a:hlinkClick r:id="rId2" tooltip="https://robodebt.royalcommission.gov.au/publications/andrew-podger-ao-report-robodebt-royal-commission"/>
            </a:endParaRPr>
          </a:p>
          <a:p>
            <a:pPr>
              <a:lnSpc>
                <a:spcPts val="2311"/>
              </a:lnSpc>
            </a:pPr>
            <a:r>
              <a:rPr lang="en-US" sz="1651" spc="-16">
                <a:solidFill>
                  <a:srgbClr val="000000"/>
                </a:solidFill>
                <a:latin typeface="Open Sans"/>
              </a:rPr>
              <a:t>Bannister, M, 2023, External auditors of robodebt scheme face commission, Australian Associated Press Pty Limited, Sydney. </a:t>
            </a:r>
          </a:p>
          <a:p>
            <a:pPr>
              <a:lnSpc>
                <a:spcPts val="2311"/>
              </a:lnSpc>
            </a:pPr>
            <a:endParaRPr lang="en-US" sz="1651" spc="-16">
              <a:solidFill>
                <a:srgbClr val="000000"/>
              </a:solidFill>
              <a:latin typeface="Open Sans"/>
            </a:endParaRPr>
          </a:p>
          <a:p>
            <a:pPr>
              <a:lnSpc>
                <a:spcPts val="2311"/>
              </a:lnSpc>
            </a:pPr>
            <a:r>
              <a:rPr lang="en-US" sz="1651" spc="-16">
                <a:solidFill>
                  <a:srgbClr val="000000"/>
                </a:solidFill>
                <a:latin typeface="Open Sans"/>
              </a:rPr>
              <a:t>Binci, D, Belisari, S, &amp; Appolloni, A, 2020, ‘BPM and change management: An ambidextrous perspective’, Business Process Management Journal, vol. 26, no. 1, pp. 1–23. </a:t>
            </a:r>
          </a:p>
          <a:p>
            <a:pPr>
              <a:lnSpc>
                <a:spcPts val="2311"/>
              </a:lnSpc>
            </a:pPr>
            <a:endParaRPr lang="en-US" sz="1651" spc="-16">
              <a:solidFill>
                <a:srgbClr val="000000"/>
              </a:solidFill>
              <a:latin typeface="Open Sans"/>
            </a:endParaRPr>
          </a:p>
          <a:p>
            <a:pPr>
              <a:lnSpc>
                <a:spcPts val="2311"/>
              </a:lnSpc>
            </a:pPr>
            <a:r>
              <a:rPr lang="en-US" sz="1651" spc="-16">
                <a:solidFill>
                  <a:srgbClr val="000000"/>
                </a:solidFill>
                <a:latin typeface="Open Sans"/>
              </a:rPr>
              <a:t> Braithwaite, V, 2020, ‘Beyond the bubble that is Robodebt: How governments that lose integrity threaten democracy’, The Australian Journal of Social Issues, vol. 55, no. 3, pp. 242–259. </a:t>
            </a:r>
          </a:p>
          <a:p>
            <a:pPr>
              <a:lnSpc>
                <a:spcPts val="2311"/>
              </a:lnSpc>
            </a:pPr>
            <a:endParaRPr lang="en-US" sz="1651" spc="-16">
              <a:solidFill>
                <a:srgbClr val="000000"/>
              </a:solidFill>
              <a:latin typeface="Open Sans"/>
            </a:endParaRPr>
          </a:p>
          <a:p>
            <a:pPr>
              <a:lnSpc>
                <a:spcPts val="2311"/>
              </a:lnSpc>
            </a:pPr>
            <a:r>
              <a:rPr lang="en-US" sz="1651" spc="-16">
                <a:solidFill>
                  <a:srgbClr val="000000"/>
                </a:solidFill>
                <a:latin typeface="Open Sans"/>
              </a:rPr>
              <a:t>Chen, AM, Kupelian, PA, Wang, P-C, &amp; Steinberg, ML, 2018, ‘Development of a radiation oncology- specific prospective data registry for research and quality improvement: A clinical workflow-based solution’, JCO Clinical Cancer Informatics, vol. 2018, no. 2, pp. 1–9. </a:t>
            </a:r>
          </a:p>
          <a:p>
            <a:pPr>
              <a:lnSpc>
                <a:spcPts val="2311"/>
              </a:lnSpc>
            </a:pPr>
            <a:endParaRPr lang="en-US" sz="1651" spc="-16">
              <a:solidFill>
                <a:srgbClr val="000000"/>
              </a:solidFill>
              <a:latin typeface="Open Sans"/>
            </a:endParaRPr>
          </a:p>
          <a:p>
            <a:pPr>
              <a:lnSpc>
                <a:spcPts val="2311"/>
              </a:lnSpc>
            </a:pPr>
            <a:r>
              <a:rPr lang="en-US" sz="1651" spc="-16">
                <a:solidFill>
                  <a:srgbClr val="000000"/>
                </a:solidFill>
                <a:latin typeface="Open Sans"/>
              </a:rPr>
              <a:t> Deloitte 2023, Use of data and automation in the Robodebt Scheme, Royalcommission, viewed 14 April 2023, </a:t>
            </a:r>
            <a:r>
              <a:rPr lang="en-US" sz="1651" spc="-16">
                <a:solidFill>
                  <a:srgbClr val="000000"/>
                </a:solidFill>
                <a:latin typeface="Open Sans"/>
                <a:hlinkClick r:id="rId2" tooltip="https://robodebt.royalcommission.gov.au/publications/andrew-podger-ao-report-robodebt-royal-commission"/>
              </a:rPr>
              <a:t>https://robodebt.royalcommission.gov.au/publications/andrew-podger-ao-report-robodebt-royal-commission</a:t>
            </a:r>
          </a:p>
          <a:p>
            <a:pPr>
              <a:lnSpc>
                <a:spcPts val="2311"/>
              </a:lnSpc>
            </a:pPr>
            <a:endParaRPr lang="en-US" sz="1651" spc="-16">
              <a:solidFill>
                <a:srgbClr val="000000"/>
              </a:solidFill>
              <a:latin typeface="Open Sans"/>
              <a:hlinkClick r:id="rId2" tooltip="https://robodebt.royalcommission.gov.au/publications/andrew-podger-ao-report-robodebt-royal-commission"/>
            </a:endParaRPr>
          </a:p>
          <a:p>
            <a:pPr>
              <a:lnSpc>
                <a:spcPts val="2311"/>
              </a:lnSpc>
            </a:pPr>
            <a:r>
              <a:rPr lang="en-US" sz="1651" spc="-16">
                <a:solidFill>
                  <a:srgbClr val="000000"/>
                </a:solidFill>
                <a:latin typeface="Open Sans"/>
              </a:rPr>
              <a:t> Deloitte 2023, Robodebt Process Maps, viewed 14 April 2023, </a:t>
            </a:r>
            <a:r>
              <a:rPr lang="en-US" sz="1651" spc="-16">
                <a:solidFill>
                  <a:srgbClr val="000000"/>
                </a:solidFill>
                <a:latin typeface="Open Sans"/>
                <a:hlinkClick r:id="rId3" tooltip="https://robodebt.royalcommission.gov.au/publications/deloitte-robodebt-process-maps"/>
              </a:rPr>
              <a:t>https://robodebt.royalcommission.gov.au/publications/deloitte-robodebt-process-maps</a:t>
            </a:r>
          </a:p>
          <a:p>
            <a:pPr>
              <a:lnSpc>
                <a:spcPts val="2311"/>
              </a:lnSpc>
            </a:pPr>
            <a:r>
              <a:rPr lang="en-US" sz="1651" spc="-16">
                <a:solidFill>
                  <a:srgbClr val="000000"/>
                </a:solidFill>
                <a:latin typeface="Open Sans"/>
              </a:rPr>
              <a:t> </a:t>
            </a:r>
          </a:p>
          <a:p>
            <a:pPr>
              <a:lnSpc>
                <a:spcPts val="2311"/>
              </a:lnSpc>
            </a:pPr>
            <a:r>
              <a:rPr lang="en-US" sz="1651" spc="-16">
                <a:solidFill>
                  <a:srgbClr val="000000"/>
                </a:solidFill>
                <a:latin typeface="Open Sans"/>
              </a:rPr>
              <a:t>Giannini, D, 2023, Public servants’ doubts over robodebt legality exposed, Australian Associated Press Pty Limited, Sydney.</a:t>
            </a:r>
          </a:p>
          <a:p>
            <a:pPr>
              <a:lnSpc>
                <a:spcPts val="2379"/>
              </a:lnSpc>
            </a:pPr>
            <a:endParaRPr lang="en-US" sz="1651" spc="-16">
              <a:solidFill>
                <a:srgbClr val="000000"/>
              </a:solidFill>
              <a:latin typeface="Open Sans"/>
            </a:endParaRPr>
          </a:p>
          <a:p>
            <a:pPr>
              <a:lnSpc>
                <a:spcPts val="2239"/>
              </a:lnSpc>
            </a:pPr>
            <a:r>
              <a:rPr lang="en-US" sz="1599" spc="-15">
                <a:solidFill>
                  <a:srgbClr val="000000"/>
                </a:solidFill>
                <a:latin typeface="Open Sans"/>
              </a:rPr>
              <a:t> Klein, EE, Tellefsen, T, &amp; Herskovitz, PJ, 2007, ‘The use of group support systems in focus groups: Information technology meets qualitative research’, Computers in Human Behavior, vol. 23, no. 5, pp. 2113–2132.</a:t>
            </a:r>
          </a:p>
          <a:p>
            <a:pPr>
              <a:lnSpc>
                <a:spcPts val="2379"/>
              </a:lnSpc>
            </a:pPr>
            <a:r>
              <a:rPr lang="en-US" sz="1699" spc="-16">
                <a:solidFill>
                  <a:srgbClr val="000000"/>
                </a:solidFill>
                <a:latin typeface="Open Sans"/>
              </a:rPr>
              <a:t> </a:t>
            </a:r>
          </a:p>
          <a:p>
            <a:pPr>
              <a:lnSpc>
                <a:spcPts val="2311"/>
              </a:lnSpc>
            </a:pPr>
            <a:r>
              <a:rPr lang="en-US" sz="1651" spc="-16">
                <a:solidFill>
                  <a:srgbClr val="000000"/>
                </a:solidFill>
                <a:latin typeface="Open Sans"/>
              </a:rPr>
              <a:t>Murray, D, 2022, Morrison clashes with robodebt inquiry, Australian Associated Press Pty Limited, Sydney</a:t>
            </a:r>
          </a:p>
          <a:p>
            <a:pPr>
              <a:lnSpc>
                <a:spcPts val="2311"/>
              </a:lnSpc>
            </a:pPr>
            <a:endParaRPr lang="en-US" sz="1651" spc="-16">
              <a:solidFill>
                <a:srgbClr val="000000"/>
              </a:solidFill>
              <a:latin typeface="Open Sans"/>
            </a:endParaRPr>
          </a:p>
          <a:p>
            <a:pPr>
              <a:lnSpc>
                <a:spcPts val="2311"/>
              </a:lnSpc>
            </a:pPr>
            <a:r>
              <a:rPr lang="en-US" sz="1651" spc="-16">
                <a:solidFill>
                  <a:srgbClr val="000000"/>
                </a:solidFill>
                <a:latin typeface="Open Sans"/>
              </a:rPr>
              <a:t>Mohanty, S, Jagadeesh, M, &amp; Srivatsa, H, 2013, Big Data Imperatives: Enterprise Big Data Warehouse, BI Implementations and Analytics, 1st ed. 2013., Apress L. P, Berkeley, CA.</a:t>
            </a:r>
          </a:p>
          <a:p>
            <a:pPr>
              <a:lnSpc>
                <a:spcPts val="2311"/>
              </a:lnSpc>
            </a:pPr>
            <a:endParaRPr lang="en-US" sz="1651" spc="-16">
              <a:solidFill>
                <a:srgbClr val="000000"/>
              </a:solidFill>
              <a:latin typeface="Open Sans"/>
            </a:endParaRPr>
          </a:p>
          <a:p>
            <a:pPr>
              <a:lnSpc>
                <a:spcPts val="2311"/>
              </a:lnSpc>
            </a:pPr>
            <a:r>
              <a:rPr lang="en-US" sz="1651" spc="-16">
                <a:solidFill>
                  <a:srgbClr val="000000"/>
                </a:solidFill>
                <a:latin typeface="Open Sans"/>
              </a:rPr>
              <a:t> Santoro, G, Vrontis, D, Thrassou, A, &amp; Dezi, L, 2018, ‘The Internet of Things: Building a knowledge management system for open innovation and knowledge management capacity’, Technological Forecasting &amp; Social Change, vol. 136, pp. 347–354. </a:t>
            </a:r>
          </a:p>
          <a:p>
            <a:pPr>
              <a:lnSpc>
                <a:spcPts val="2311"/>
              </a:lnSpc>
            </a:pPr>
            <a:endParaRPr lang="en-US" sz="1651" spc="-16">
              <a:solidFill>
                <a:srgbClr val="000000"/>
              </a:solidFill>
              <a:latin typeface="Open Sans"/>
            </a:endParaRPr>
          </a:p>
          <a:p>
            <a:pPr>
              <a:lnSpc>
                <a:spcPts val="2311"/>
              </a:lnSpc>
            </a:pPr>
            <a:r>
              <a:rPr lang="en-US" sz="1651" spc="-16">
                <a:solidFill>
                  <a:srgbClr val="000000"/>
                </a:solidFill>
                <a:latin typeface="Open Sans"/>
              </a:rPr>
              <a:t>Schiavone, F, Leone, D, Caporuscio, A, &amp; Kumar, A, 2022, ‘Revealing the role of intellectual capital in digitalized health networks. A meso‑level analysis for building and monitoring a KPI dashboard’, Technological Forecasting &amp; Social Change, vol. 175, p. 121325.</a:t>
            </a:r>
          </a:p>
          <a:p>
            <a:pPr>
              <a:lnSpc>
                <a:spcPts val="2311"/>
              </a:lnSpc>
            </a:pPr>
            <a:endParaRPr lang="en-US" sz="1651" spc="-16">
              <a:solidFill>
                <a:srgbClr val="000000"/>
              </a:solidFill>
              <a:latin typeface="Open Sans"/>
            </a:endParaRPr>
          </a:p>
          <a:p>
            <a:pPr>
              <a:lnSpc>
                <a:spcPts val="2311"/>
              </a:lnSpc>
            </a:pPr>
            <a:endParaRPr lang="en-US" sz="1651" spc="-16">
              <a:solidFill>
                <a:srgbClr val="000000"/>
              </a:solidFill>
              <a:latin typeface="Open Sans"/>
            </a:endParaRPr>
          </a:p>
          <a:p>
            <a:pPr algn="l">
              <a:lnSpc>
                <a:spcPts val="1423"/>
              </a:lnSpc>
              <a:spcBef>
                <a:spcPct val="0"/>
              </a:spcBef>
            </a:pPr>
            <a:endParaRPr lang="en-US" sz="1651" spc="-16">
              <a:solidFill>
                <a:srgbClr val="000000"/>
              </a:solidFill>
              <a:latin typeface="Open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943845"/>
            <a:ext cx="8030186" cy="6474112"/>
            <a:chOff x="0" y="0"/>
            <a:chExt cx="10706915" cy="863215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3486" r="3486"/>
            <a:stretch>
              <a:fillRect/>
            </a:stretch>
          </p:blipFill>
          <p:spPr>
            <a:xfrm>
              <a:off x="0" y="0"/>
              <a:ext cx="10706915" cy="8632150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 rot="-5400000">
            <a:off x="10947945" y="3103003"/>
            <a:ext cx="331010" cy="331010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737373"/>
            </a:solidFill>
          </p:spPr>
        </p:sp>
      </p:grpSp>
      <p:grpSp>
        <p:nvGrpSpPr>
          <p:cNvPr id="6" name="Group 6"/>
          <p:cNvGrpSpPr/>
          <p:nvPr/>
        </p:nvGrpSpPr>
        <p:grpSpPr>
          <a:xfrm rot="-5400000">
            <a:off x="10947945" y="4814164"/>
            <a:ext cx="331010" cy="331010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737373"/>
            </a:solidFill>
          </p:spPr>
        </p:sp>
      </p:grpSp>
      <p:grpSp>
        <p:nvGrpSpPr>
          <p:cNvPr id="8" name="Group 8"/>
          <p:cNvGrpSpPr/>
          <p:nvPr/>
        </p:nvGrpSpPr>
        <p:grpSpPr>
          <a:xfrm rot="-5400000">
            <a:off x="10947945" y="8094782"/>
            <a:ext cx="331010" cy="331010"/>
            <a:chOff x="0" y="0"/>
            <a:chExt cx="6350000" cy="6350000"/>
          </a:xfrm>
        </p:grpSpPr>
        <p:sp>
          <p:nvSpPr>
            <p:cNvPr id="9" name="Freeform 9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737373"/>
            </a:solidFill>
          </p:spPr>
        </p:sp>
      </p:grpSp>
      <p:sp>
        <p:nvSpPr>
          <p:cNvPr id="10" name="TextBox 10"/>
          <p:cNvSpPr txBox="1"/>
          <p:nvPr/>
        </p:nvSpPr>
        <p:spPr>
          <a:xfrm>
            <a:off x="11359046" y="1331659"/>
            <a:ext cx="4430273" cy="7137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42"/>
              </a:lnSpc>
            </a:pPr>
            <a:r>
              <a:rPr lang="en-US" sz="5843" spc="-116">
                <a:solidFill>
                  <a:srgbClr val="274472"/>
                </a:solidFill>
                <a:latin typeface="Roboto Bold"/>
              </a:rPr>
              <a:t>Contents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707580" y="3064903"/>
            <a:ext cx="6580420" cy="491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just">
              <a:lnSpc>
                <a:spcPts val="4080"/>
              </a:lnSpc>
              <a:spcBef>
                <a:spcPct val="0"/>
              </a:spcBef>
            </a:pPr>
            <a:r>
              <a:rPr lang="en-US" sz="3000" dirty="0">
                <a:solidFill>
                  <a:srgbClr val="14110F"/>
                </a:solidFill>
                <a:latin typeface="Open Sans"/>
              </a:rPr>
              <a:t>Introductio</a:t>
            </a:r>
            <a:r>
              <a:rPr lang="en-US" altLang="zh-CN" sz="3000" dirty="0">
                <a:solidFill>
                  <a:srgbClr val="14110F"/>
                </a:solidFill>
                <a:latin typeface="Open Sans"/>
              </a:rPr>
              <a:t>n</a:t>
            </a:r>
            <a:r>
              <a:rPr lang="en-US" sz="3000" u="none" dirty="0">
                <a:solidFill>
                  <a:srgbClr val="14110F"/>
                </a:solidFill>
                <a:latin typeface="Open Sans"/>
              </a:rPr>
              <a:t>                        3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707580" y="4714873"/>
            <a:ext cx="5078214" cy="4936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just">
              <a:lnSpc>
                <a:spcPts val="4080"/>
              </a:lnSpc>
              <a:spcBef>
                <a:spcPct val="0"/>
              </a:spcBef>
            </a:pPr>
            <a:r>
              <a:rPr lang="en-US" sz="3000" dirty="0">
                <a:solidFill>
                  <a:srgbClr val="14110F"/>
                </a:solidFill>
                <a:latin typeface="Open Sans"/>
              </a:rPr>
              <a:t>Failure </a:t>
            </a:r>
            <a:r>
              <a:rPr lang="en-US" sz="3000" dirty="0">
                <a:solidFill>
                  <a:srgbClr val="14110F"/>
                </a:solidFill>
                <a:latin typeface="Open Sans"/>
                <a:hlinkClick r:id="rId3" tooltip="https://canvas.sydney.edu.au/courses/44163/modules/items/163288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Analysis</a:t>
            </a:r>
            <a:r>
              <a:rPr lang="en-US" sz="3000" dirty="0">
                <a:solidFill>
                  <a:srgbClr val="14110F"/>
                </a:solidFill>
                <a:latin typeface="Open Sans"/>
              </a:rPr>
              <a:t>                  4-6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707580" y="7926467"/>
            <a:ext cx="5011539" cy="491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just">
              <a:lnSpc>
                <a:spcPts val="4080"/>
              </a:lnSpc>
              <a:spcBef>
                <a:spcPct val="0"/>
              </a:spcBef>
            </a:pPr>
            <a:r>
              <a:rPr lang="en-US" sz="3000">
                <a:solidFill>
                  <a:srgbClr val="14110F"/>
                </a:solidFill>
                <a:latin typeface="Open Sans"/>
              </a:rPr>
              <a:t>Reference list                      10</a:t>
            </a:r>
          </a:p>
        </p:txBody>
      </p:sp>
      <p:grpSp>
        <p:nvGrpSpPr>
          <p:cNvPr id="14" name="Group 14"/>
          <p:cNvGrpSpPr/>
          <p:nvPr/>
        </p:nvGrpSpPr>
        <p:grpSpPr>
          <a:xfrm rot="-5400000">
            <a:off x="10947945" y="6419843"/>
            <a:ext cx="331010" cy="331010"/>
            <a:chOff x="0" y="0"/>
            <a:chExt cx="6350000" cy="6350000"/>
          </a:xfrm>
        </p:grpSpPr>
        <p:sp>
          <p:nvSpPr>
            <p:cNvPr id="15" name="Freeform 1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737373"/>
            </a:solidFill>
          </p:spPr>
        </p:sp>
      </p:grpSp>
      <p:sp>
        <p:nvSpPr>
          <p:cNvPr id="16" name="TextBox 16"/>
          <p:cNvSpPr txBox="1"/>
          <p:nvPr/>
        </p:nvSpPr>
        <p:spPr>
          <a:xfrm>
            <a:off x="11707580" y="6320552"/>
            <a:ext cx="5074543" cy="491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just">
              <a:lnSpc>
                <a:spcPts val="4080"/>
              </a:lnSpc>
              <a:spcBef>
                <a:spcPct val="0"/>
              </a:spcBef>
            </a:pPr>
            <a:r>
              <a:rPr lang="en-US" sz="3000" dirty="0">
                <a:solidFill>
                  <a:srgbClr val="14110F"/>
                </a:solidFill>
                <a:latin typeface="Open Sans"/>
              </a:rPr>
              <a:t>Solutions                             7-9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665539" y="9879836"/>
            <a:ext cx="8485009" cy="3816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219"/>
              </a:lnSpc>
              <a:spcBef>
                <a:spcPct val="0"/>
              </a:spcBef>
            </a:pPr>
            <a:r>
              <a:rPr lang="en-US" sz="1999">
                <a:solidFill>
                  <a:srgbClr val="000000"/>
                </a:solidFill>
                <a:latin typeface="Open Sans Light"/>
              </a:rPr>
              <a:t>Hongjin Gou  510332280  hgou4823@uni.sydeny.edu.au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3574182" y="9844784"/>
            <a:ext cx="8485009" cy="4422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702"/>
              </a:lnSpc>
              <a:spcBef>
                <a:spcPct val="0"/>
              </a:spcBef>
            </a:pPr>
            <a:r>
              <a:rPr lang="en-US" sz="2299">
                <a:solidFill>
                  <a:srgbClr val="000000"/>
                </a:solidFill>
                <a:latin typeface="Open Sans Light"/>
              </a:rPr>
              <a:t>2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2281262" y="3948473"/>
            <a:ext cx="5522460" cy="2298724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0" y="4543749"/>
            <a:ext cx="1813822" cy="110817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3123755" y="6327286"/>
            <a:ext cx="2438522" cy="98071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4407452" y="2751014"/>
            <a:ext cx="2518277" cy="1117369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595024" y="2506312"/>
            <a:ext cx="2414448" cy="1362072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5771750" y="6327286"/>
            <a:ext cx="3184877" cy="747321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8260038" y="4543749"/>
            <a:ext cx="2238502" cy="106934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13032349" y="1028700"/>
            <a:ext cx="3629787" cy="1184218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12995733" y="2651385"/>
            <a:ext cx="3567423" cy="1163872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13063531" y="4337774"/>
            <a:ext cx="3567423" cy="1163872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12708341" y="6033892"/>
            <a:ext cx="4340168" cy="141598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14650185" y="2021858"/>
            <a:ext cx="258519" cy="729156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-1073546" y="314979"/>
            <a:ext cx="8115300" cy="7137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142"/>
              </a:lnSpc>
              <a:spcBef>
                <a:spcPct val="0"/>
              </a:spcBef>
            </a:pPr>
            <a:r>
              <a:rPr lang="en-US" sz="5843" spc="-116">
                <a:solidFill>
                  <a:srgbClr val="274472"/>
                </a:solidFill>
                <a:latin typeface="Roboto Bold"/>
              </a:rPr>
              <a:t>Introduction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711752" y="4968214"/>
            <a:ext cx="296312" cy="3882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13"/>
              </a:lnSpc>
            </a:pPr>
            <a:r>
              <a:rPr lang="en-US" sz="1081">
                <a:solidFill>
                  <a:srgbClr val="000000"/>
                </a:solidFill>
                <a:latin typeface="Poppins"/>
              </a:rPr>
              <a:t>2016</a:t>
            </a:r>
          </a:p>
          <a:p>
            <a:pPr algn="ctr">
              <a:lnSpc>
                <a:spcPts val="1513"/>
              </a:lnSpc>
              <a:spcBef>
                <a:spcPct val="0"/>
              </a:spcBef>
            </a:pPr>
            <a:endParaRPr lang="en-US" sz="1081">
              <a:solidFill>
                <a:srgbClr val="000000"/>
              </a:solidFill>
              <a:latin typeface="Poppins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4123385" y="4968214"/>
            <a:ext cx="284066" cy="3882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13"/>
              </a:lnSpc>
            </a:pPr>
            <a:r>
              <a:rPr lang="en-US" sz="1081">
                <a:solidFill>
                  <a:srgbClr val="000000"/>
                </a:solidFill>
                <a:latin typeface="Poppins"/>
              </a:rPr>
              <a:t>2017</a:t>
            </a:r>
          </a:p>
          <a:p>
            <a:pPr algn="ctr">
              <a:lnSpc>
                <a:spcPts val="1513"/>
              </a:lnSpc>
              <a:spcBef>
                <a:spcPct val="0"/>
              </a:spcBef>
            </a:pPr>
            <a:endParaRPr lang="en-US" sz="1081">
              <a:solidFill>
                <a:srgbClr val="000000"/>
              </a:solidFill>
              <a:latin typeface="Poppins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5562276" y="4968214"/>
            <a:ext cx="295686" cy="3882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13"/>
              </a:lnSpc>
            </a:pPr>
            <a:r>
              <a:rPr lang="en-US" sz="1081">
                <a:solidFill>
                  <a:srgbClr val="000000"/>
                </a:solidFill>
                <a:latin typeface="Poppins"/>
              </a:rPr>
              <a:t>2019</a:t>
            </a:r>
          </a:p>
          <a:p>
            <a:pPr algn="ctr">
              <a:lnSpc>
                <a:spcPts val="1513"/>
              </a:lnSpc>
              <a:spcBef>
                <a:spcPct val="0"/>
              </a:spcBef>
            </a:pPr>
            <a:endParaRPr lang="en-US" sz="1081">
              <a:solidFill>
                <a:srgbClr val="000000"/>
              </a:solidFill>
              <a:latin typeface="Poppins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4612057" y="9905364"/>
            <a:ext cx="8485009" cy="3816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219"/>
              </a:lnSpc>
              <a:spcBef>
                <a:spcPct val="0"/>
              </a:spcBef>
            </a:pPr>
            <a:r>
              <a:rPr lang="en-US" sz="1999">
                <a:solidFill>
                  <a:srgbClr val="000000"/>
                </a:solidFill>
                <a:latin typeface="Open Sans Light"/>
              </a:rPr>
              <a:t>Hongjin Gou  510332280  hgou4823@uni.sydeny.edu.au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3574182" y="9844784"/>
            <a:ext cx="8485009" cy="4422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702"/>
              </a:lnSpc>
              <a:spcBef>
                <a:spcPct val="0"/>
              </a:spcBef>
            </a:pPr>
            <a:r>
              <a:rPr lang="en-US" sz="2299">
                <a:solidFill>
                  <a:srgbClr val="000000"/>
                </a:solidFill>
                <a:latin typeface="Open Sans Light"/>
              </a:rPr>
              <a:t>3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7843946" y="4968214"/>
            <a:ext cx="330368" cy="3882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13"/>
              </a:lnSpc>
            </a:pPr>
            <a:r>
              <a:rPr lang="en-US" sz="1081">
                <a:solidFill>
                  <a:srgbClr val="000000"/>
                </a:solidFill>
                <a:latin typeface="Poppins"/>
              </a:rPr>
              <a:t>2020</a:t>
            </a:r>
          </a:p>
          <a:p>
            <a:pPr algn="ctr">
              <a:lnSpc>
                <a:spcPts val="1513"/>
              </a:lnSpc>
              <a:spcBef>
                <a:spcPct val="0"/>
              </a:spcBef>
            </a:pPr>
            <a:endParaRPr lang="en-US" sz="1081">
              <a:solidFill>
                <a:srgbClr val="000000"/>
              </a:solidFill>
              <a:latin typeface="Poppins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899631" y="4968214"/>
            <a:ext cx="295329" cy="3882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13"/>
              </a:lnSpc>
            </a:pPr>
            <a:r>
              <a:rPr lang="en-US" sz="1081">
                <a:solidFill>
                  <a:srgbClr val="000000"/>
                </a:solidFill>
                <a:latin typeface="Poppins"/>
              </a:rPr>
              <a:t>2015</a:t>
            </a:r>
          </a:p>
          <a:p>
            <a:pPr algn="ctr">
              <a:lnSpc>
                <a:spcPts val="1513"/>
              </a:lnSpc>
              <a:spcBef>
                <a:spcPct val="0"/>
              </a:spcBef>
            </a:pPr>
            <a:endParaRPr lang="en-US" sz="1081">
              <a:solidFill>
                <a:srgbClr val="000000"/>
              </a:solidFill>
              <a:latin typeface="Poppins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6973490" y="4968214"/>
            <a:ext cx="295686" cy="3882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13"/>
              </a:lnSpc>
            </a:pPr>
            <a:r>
              <a:rPr lang="en-US" sz="1081">
                <a:solidFill>
                  <a:srgbClr val="000000"/>
                </a:solidFill>
                <a:latin typeface="Poppins"/>
              </a:rPr>
              <a:t>2019</a:t>
            </a:r>
          </a:p>
          <a:p>
            <a:pPr algn="ctr">
              <a:lnSpc>
                <a:spcPts val="1513"/>
              </a:lnSpc>
              <a:spcBef>
                <a:spcPct val="0"/>
              </a:spcBef>
            </a:pPr>
            <a:endParaRPr lang="en-US" sz="1081">
              <a:solidFill>
                <a:srgbClr val="000000"/>
              </a:solidFill>
              <a:latin typeface="Poppins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813822" y="8447894"/>
            <a:ext cx="7976361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Open Sans"/>
              </a:rPr>
              <a:t>Time line of the Robodebt Scheme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3245878" y="1402039"/>
            <a:ext cx="3119823" cy="3600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29"/>
              </a:lnSpc>
              <a:spcBef>
                <a:spcPct val="0"/>
              </a:spcBef>
            </a:pPr>
            <a:r>
              <a:rPr lang="en-US" sz="2021">
                <a:solidFill>
                  <a:srgbClr val="EBECE6"/>
                </a:solidFill>
                <a:latin typeface="Poppins"/>
              </a:rPr>
              <a:t>Population identification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3348122" y="3024724"/>
            <a:ext cx="2737917" cy="3600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29"/>
              </a:lnSpc>
              <a:spcBef>
                <a:spcPct val="0"/>
              </a:spcBef>
            </a:pPr>
            <a:r>
              <a:rPr lang="en-US" sz="2021">
                <a:solidFill>
                  <a:srgbClr val="EBECE6"/>
                </a:solidFill>
                <a:latin typeface="Poppins"/>
              </a:rPr>
              <a:t>IPAYG data matching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3359966" y="4711113"/>
            <a:ext cx="2974553" cy="3600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29"/>
              </a:lnSpc>
              <a:spcBef>
                <a:spcPct val="0"/>
              </a:spcBef>
            </a:pPr>
            <a:r>
              <a:rPr lang="en-US" sz="2021">
                <a:solidFill>
                  <a:srgbClr val="EBECE6"/>
                </a:solidFill>
                <a:latin typeface="Poppins"/>
              </a:rPr>
              <a:t>Income data matching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3063531" y="6300327"/>
            <a:ext cx="3431826" cy="714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29"/>
              </a:lnSpc>
              <a:spcBef>
                <a:spcPct val="0"/>
              </a:spcBef>
            </a:pPr>
            <a:r>
              <a:rPr lang="en-US" sz="2021">
                <a:solidFill>
                  <a:srgbClr val="EBECE6"/>
                </a:solidFill>
                <a:latin typeface="Poppins"/>
              </a:rPr>
              <a:t>Income verification and debt notification atching</a:t>
            </a:r>
          </a:p>
        </p:txBody>
      </p:sp>
      <p:pic>
        <p:nvPicPr>
          <p:cNvPr id="28" name="Picture 2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14547270" y="3641942"/>
            <a:ext cx="258519" cy="729156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14520925" y="5404531"/>
            <a:ext cx="258519" cy="729156"/>
          </a:xfrm>
          <a:prstGeom prst="rect">
            <a:avLst/>
          </a:prstGeom>
        </p:spPr>
      </p:pic>
      <p:sp>
        <p:nvSpPr>
          <p:cNvPr id="30" name="TextBox 30"/>
          <p:cNvSpPr txBox="1"/>
          <p:nvPr/>
        </p:nvSpPr>
        <p:spPr>
          <a:xfrm>
            <a:off x="11297848" y="8409203"/>
            <a:ext cx="7976361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Open Sans"/>
              </a:rPr>
              <a:t>Stages of the Robodebt Scheme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4175767" y="7447133"/>
            <a:ext cx="1733451" cy="3816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9"/>
              </a:lnSpc>
              <a:spcBef>
                <a:spcPct val="0"/>
              </a:spcBef>
            </a:pPr>
            <a:r>
              <a:rPr lang="en-US" sz="1999">
                <a:solidFill>
                  <a:srgbClr val="000000"/>
                </a:solidFill>
                <a:latin typeface="Open Sans Light"/>
              </a:rPr>
              <a:t> ( Murray 2022)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3327331" y="7447133"/>
            <a:ext cx="2956917" cy="3816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9"/>
              </a:lnSpc>
              <a:spcBef>
                <a:spcPct val="0"/>
              </a:spcBef>
            </a:pPr>
            <a:r>
              <a:rPr lang="en-US" sz="1999">
                <a:solidFill>
                  <a:srgbClr val="000000"/>
                </a:solidFill>
                <a:latin typeface="Open Sans Light"/>
              </a:rPr>
              <a:t>(Andrew Podger AO 2023)</a:t>
            </a:r>
          </a:p>
        </p:txBody>
      </p:sp>
    </p:spTree>
  </p:cSld>
  <p:clrMapOvr>
    <a:masterClrMapping/>
  </p:clrMapOvr>
  <p:transition>
    <p:pu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-382161" y="314979"/>
            <a:ext cx="12763406" cy="7137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142"/>
              </a:lnSpc>
              <a:spcBef>
                <a:spcPct val="0"/>
              </a:spcBef>
            </a:pPr>
            <a:r>
              <a:rPr lang="en-US" sz="5843" spc="-116">
                <a:solidFill>
                  <a:srgbClr val="274472"/>
                </a:solidFill>
                <a:latin typeface="Roboto Bold"/>
              </a:rPr>
              <a:t>Failure AnalysisⅠ:  Data Quality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4901496" y="9905364"/>
            <a:ext cx="8485009" cy="3816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219"/>
              </a:lnSpc>
              <a:spcBef>
                <a:spcPct val="0"/>
              </a:spcBef>
            </a:pPr>
            <a:r>
              <a:rPr lang="en-US" sz="1999">
                <a:solidFill>
                  <a:srgbClr val="000000"/>
                </a:solidFill>
                <a:latin typeface="Open Sans Light"/>
              </a:rPr>
              <a:t>Hongjin Gou  510332280  hgou4823@uni.sydeny.edu.au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3574182" y="9844784"/>
            <a:ext cx="8485009" cy="4422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702"/>
              </a:lnSpc>
              <a:spcBef>
                <a:spcPct val="0"/>
              </a:spcBef>
            </a:pPr>
            <a:r>
              <a:rPr lang="en-US" sz="2299">
                <a:solidFill>
                  <a:srgbClr val="000000"/>
                </a:solidFill>
                <a:latin typeface="Open Sans Light"/>
              </a:rPr>
              <a:t>4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1334617" y="2396793"/>
            <a:ext cx="6775337" cy="6018361"/>
            <a:chOff x="0" y="0"/>
            <a:chExt cx="9033783" cy="8024482"/>
          </a:xfrm>
        </p:grpSpPr>
        <p:sp>
          <p:nvSpPr>
            <p:cNvPr id="6" name="TextBox 6"/>
            <p:cNvSpPr txBox="1"/>
            <p:nvPr/>
          </p:nvSpPr>
          <p:spPr>
            <a:xfrm>
              <a:off x="749956" y="7357732"/>
              <a:ext cx="8283827" cy="6667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>
                  <a:solidFill>
                    <a:srgbClr val="000000"/>
                  </a:solidFill>
                  <a:latin typeface="Open Sans"/>
                </a:rPr>
                <a:t>Lack of data source</a:t>
              </a:r>
            </a:p>
          </p:txBody>
        </p:sp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749956" y="0"/>
              <a:ext cx="4756564" cy="155182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840353" y="2248519"/>
              <a:ext cx="4756564" cy="155182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0" y="4498848"/>
              <a:ext cx="6256475" cy="2041175"/>
            </a:xfrm>
            <a:prstGeom prst="rect">
              <a:avLst/>
            </a:prstGeom>
          </p:spPr>
        </p:pic>
        <p:sp>
          <p:nvSpPr>
            <p:cNvPr id="10" name="TextBox 10"/>
            <p:cNvSpPr txBox="1"/>
            <p:nvPr/>
          </p:nvSpPr>
          <p:spPr>
            <a:xfrm>
              <a:off x="1267499" y="2483545"/>
              <a:ext cx="3902272" cy="9333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29"/>
                </a:lnSpc>
                <a:spcBef>
                  <a:spcPct val="0"/>
                </a:spcBef>
              </a:pPr>
              <a:r>
                <a:rPr lang="en-US" sz="2021">
                  <a:solidFill>
                    <a:srgbClr val="EBECE6"/>
                  </a:solidFill>
                  <a:latin typeface="Poppins"/>
                </a:rPr>
                <a:t>2A.7 Remove TFN from Output file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551630" y="4722608"/>
              <a:ext cx="5153215" cy="14056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29"/>
                </a:lnSpc>
                <a:spcBef>
                  <a:spcPct val="0"/>
                </a:spcBef>
              </a:pPr>
              <a:r>
                <a:rPr lang="en-US" sz="2021">
                  <a:solidFill>
                    <a:srgbClr val="EBECE6"/>
                  </a:solidFill>
                  <a:latin typeface="Poppins"/>
                </a:rPr>
                <a:t>2A.8 Prepare PAYG Header, Footer and Output file for DHS transmission </a:t>
              </a:r>
            </a:p>
          </p:txBody>
        </p:sp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2818672" y="1320743"/>
              <a:ext cx="344692" cy="972208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2783545" y="3670862"/>
              <a:ext cx="344692" cy="972208"/>
            </a:xfrm>
            <a:prstGeom prst="rect">
              <a:avLst/>
            </a:prstGeom>
          </p:spPr>
        </p:pic>
        <p:sp>
          <p:nvSpPr>
            <p:cNvPr id="14" name="TextBox 14"/>
            <p:cNvSpPr txBox="1"/>
            <p:nvPr/>
          </p:nvSpPr>
          <p:spPr>
            <a:xfrm>
              <a:off x="922529" y="231558"/>
              <a:ext cx="4136978" cy="9333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29"/>
                </a:lnSpc>
                <a:spcBef>
                  <a:spcPct val="0"/>
                </a:spcBef>
              </a:pPr>
              <a:r>
                <a:rPr lang="en-US" sz="2021">
                  <a:solidFill>
                    <a:srgbClr val="EBECE6"/>
                  </a:solidFill>
                  <a:latin typeface="Poppins"/>
                </a:rPr>
                <a:t>Append  data to CRN using TFN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2101498" y="6593998"/>
              <a:ext cx="2234274" cy="4802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19"/>
                </a:lnSpc>
                <a:spcBef>
                  <a:spcPct val="0"/>
                </a:spcBef>
              </a:pPr>
              <a:r>
                <a:rPr lang="en-US" sz="1999">
                  <a:solidFill>
                    <a:srgbClr val="000000"/>
                  </a:solidFill>
                  <a:latin typeface="Open Sans Light"/>
                </a:rPr>
                <a:t>(Deloitte 2023)</a:t>
              </a:r>
            </a:p>
          </p:txBody>
        </p:sp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6"/>
          <a:srcRect b="1937"/>
          <a:stretch>
            <a:fillRect/>
          </a:stretch>
        </p:blipFill>
        <p:spPr>
          <a:xfrm>
            <a:off x="1342001" y="1806783"/>
            <a:ext cx="6951014" cy="6008694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2247583" y="8129404"/>
            <a:ext cx="8409499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Open Sans"/>
              </a:rPr>
              <a:t>Inaccurate data analysis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3925482" y="7852813"/>
            <a:ext cx="1784052" cy="3816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9"/>
              </a:lnSpc>
              <a:spcBef>
                <a:spcPct val="0"/>
              </a:spcBef>
            </a:pPr>
            <a:r>
              <a:rPr lang="en-US" sz="1999">
                <a:solidFill>
                  <a:srgbClr val="000000"/>
                </a:solidFill>
                <a:latin typeface="Open Sans Light"/>
              </a:rPr>
              <a:t>(Giannini. 2023)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55331"/>
          <a:stretch>
            <a:fillRect/>
          </a:stretch>
        </p:blipFill>
        <p:spPr>
          <a:xfrm>
            <a:off x="9462100" y="2166343"/>
            <a:ext cx="8015405" cy="5613121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718092" y="1864146"/>
            <a:ext cx="7553882" cy="5915318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-1192798" y="314979"/>
            <a:ext cx="12763406" cy="7137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142"/>
              </a:lnSpc>
              <a:spcBef>
                <a:spcPct val="0"/>
              </a:spcBef>
            </a:pPr>
            <a:r>
              <a:rPr lang="en-US" sz="5843" spc="-116">
                <a:solidFill>
                  <a:srgbClr val="274472"/>
                </a:solidFill>
                <a:latin typeface="Roboto Bold"/>
              </a:rPr>
              <a:t>Failure AnalysisⅡ:  Latency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2063817" y="8401615"/>
            <a:ext cx="8409499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Open Sans"/>
              </a:rPr>
              <a:t>Decision latency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249229" y="8401615"/>
            <a:ext cx="6212870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Open Sans"/>
              </a:rPr>
              <a:t>Data latency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901496" y="9905364"/>
            <a:ext cx="8485009" cy="3816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219"/>
              </a:lnSpc>
              <a:spcBef>
                <a:spcPct val="0"/>
              </a:spcBef>
            </a:pPr>
            <a:r>
              <a:rPr lang="en-US" sz="1999">
                <a:solidFill>
                  <a:srgbClr val="000000"/>
                </a:solidFill>
                <a:latin typeface="Open Sans Light"/>
              </a:rPr>
              <a:t>Hongjin Gou  510332280  hgou4823@uni.sydeny.edu.au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574182" y="9844784"/>
            <a:ext cx="8485009" cy="4422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702"/>
              </a:lnSpc>
              <a:spcBef>
                <a:spcPct val="0"/>
              </a:spcBef>
            </a:pPr>
            <a:r>
              <a:rPr lang="en-US" sz="2299">
                <a:solidFill>
                  <a:srgbClr val="000000"/>
                </a:solidFill>
                <a:latin typeface="Open Sans Light"/>
              </a:rPr>
              <a:t>5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513200" y="7885434"/>
            <a:ext cx="1675706" cy="3816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9"/>
              </a:lnSpc>
              <a:spcBef>
                <a:spcPct val="0"/>
              </a:spcBef>
            </a:pPr>
            <a:r>
              <a:rPr lang="en-US" sz="1999">
                <a:solidFill>
                  <a:srgbClr val="000000"/>
                </a:solidFill>
                <a:latin typeface="Open Sans Light"/>
              </a:rPr>
              <a:t>(Deloitte 2023)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232848" y="7885434"/>
            <a:ext cx="2961977" cy="3816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9"/>
              </a:lnSpc>
              <a:spcBef>
                <a:spcPct val="0"/>
              </a:spcBef>
            </a:pPr>
            <a:r>
              <a:rPr lang="en-US" sz="1999">
                <a:solidFill>
                  <a:srgbClr val="000000"/>
                </a:solidFill>
                <a:latin typeface="Open Sans Light"/>
              </a:rPr>
              <a:t>(Braithwaite. 2022, p. 243)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3049077" y="2255221"/>
            <a:ext cx="2417122" cy="206664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3270918" y="6605087"/>
            <a:ext cx="2077118" cy="1913545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2846097" y="2408315"/>
            <a:ext cx="2630303" cy="1913545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3184435" y="6372225"/>
            <a:ext cx="2146407" cy="2146407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-1050861" y="314979"/>
            <a:ext cx="12763406" cy="7137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142"/>
              </a:lnSpc>
              <a:spcBef>
                <a:spcPct val="0"/>
              </a:spcBef>
            </a:pPr>
            <a:r>
              <a:rPr lang="en-US" sz="5843" spc="-116">
                <a:solidFill>
                  <a:srgbClr val="274472"/>
                </a:solidFill>
                <a:latin typeface="Roboto Bold"/>
              </a:rPr>
              <a:t>Failure Analysis Ⅲ：Others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901496" y="9905364"/>
            <a:ext cx="8485009" cy="3816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219"/>
              </a:lnSpc>
              <a:spcBef>
                <a:spcPct val="0"/>
              </a:spcBef>
            </a:pPr>
            <a:r>
              <a:rPr lang="en-US" sz="1999">
                <a:solidFill>
                  <a:srgbClr val="000000"/>
                </a:solidFill>
                <a:latin typeface="Open Sans Light"/>
              </a:rPr>
              <a:t>Hongjin Gou  510332280  hgou4823@uni.sydeny.edu.au</a:t>
            </a:r>
          </a:p>
        </p:txBody>
      </p:sp>
      <p:sp>
        <p:nvSpPr>
          <p:cNvPr id="8" name="TextBox 8"/>
          <p:cNvSpPr txBox="1"/>
          <p:nvPr/>
        </p:nvSpPr>
        <p:spPr>
          <a:xfrm rot="-60000">
            <a:off x="1456362" y="4629073"/>
            <a:ext cx="6438305" cy="1581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Open Sans"/>
              </a:rPr>
              <a:t>Cross-team collaboration challenges (Deloitte 2023)</a:t>
            </a:r>
          </a:p>
          <a:p>
            <a:pPr algn="ctr">
              <a:lnSpc>
                <a:spcPts val="4200"/>
              </a:lnSpc>
              <a:spcBef>
                <a:spcPct val="0"/>
              </a:spcBef>
            </a:pPr>
            <a:endParaRPr lang="en-US" sz="3000">
              <a:solidFill>
                <a:srgbClr val="000000"/>
              </a:solidFill>
              <a:latin typeface="Open Sans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1645205" y="4629150"/>
            <a:ext cx="5328543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Open Sans"/>
              </a:rPr>
              <a:t>Poor document management </a:t>
            </a:r>
          </a:p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Open Sans"/>
              </a:rPr>
              <a:t>(Bannister. 2023)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10848" y="8943339"/>
            <a:ext cx="7730332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Open Sans"/>
              </a:rPr>
              <a:t>Non-compliance procedures (Deloitte 2023)</a:t>
            </a:r>
          </a:p>
          <a:p>
            <a:pPr algn="ctr">
              <a:lnSpc>
                <a:spcPts val="4200"/>
              </a:lnSpc>
              <a:spcBef>
                <a:spcPct val="0"/>
              </a:spcBef>
            </a:pPr>
            <a:endParaRPr lang="en-US" sz="3000">
              <a:solidFill>
                <a:srgbClr val="000000"/>
              </a:solidFill>
              <a:latin typeface="Open Sans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0592395" y="8705850"/>
            <a:ext cx="7695605" cy="1581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Open Sans"/>
              </a:rPr>
              <a:t>Lack of interaction with customers (Schiavone et al. 2022, p. 121325)</a:t>
            </a:r>
          </a:p>
          <a:p>
            <a:pPr algn="ctr">
              <a:lnSpc>
                <a:spcPts val="4200"/>
              </a:lnSpc>
              <a:spcBef>
                <a:spcPct val="0"/>
              </a:spcBef>
            </a:pPr>
            <a:endParaRPr lang="en-US" sz="3000">
              <a:solidFill>
                <a:srgbClr val="000000"/>
              </a:solidFill>
              <a:latin typeface="Open Sans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3574182" y="9844784"/>
            <a:ext cx="8485009" cy="4422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702"/>
              </a:lnSpc>
              <a:spcBef>
                <a:spcPct val="0"/>
              </a:spcBef>
            </a:pPr>
            <a:r>
              <a:rPr lang="en-US" sz="2299">
                <a:solidFill>
                  <a:srgbClr val="000000"/>
                </a:solidFill>
                <a:latin typeface="Open Sans Light"/>
              </a:rPr>
              <a:t>6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2003049" y="2669155"/>
            <a:ext cx="6050088" cy="4613192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751844" y="3465196"/>
            <a:ext cx="2910640" cy="2958719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392832" y="433715"/>
            <a:ext cx="13455390" cy="13614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142"/>
              </a:lnSpc>
              <a:spcBef>
                <a:spcPct val="0"/>
              </a:spcBef>
            </a:pPr>
            <a:r>
              <a:rPr lang="en-US" sz="5843" u="none" spc="-116">
                <a:solidFill>
                  <a:srgbClr val="274472"/>
                </a:solidFill>
                <a:latin typeface="Roboto Bold"/>
              </a:rPr>
              <a:t>Solution Ⅰ：Data quality improvement</a:t>
            </a:r>
          </a:p>
          <a:p>
            <a:pPr marL="0" lvl="0" indent="0" algn="ctr">
              <a:lnSpc>
                <a:spcPts val="5142"/>
              </a:lnSpc>
              <a:spcBef>
                <a:spcPct val="0"/>
              </a:spcBef>
            </a:pPr>
            <a:endParaRPr lang="en-US" sz="5843" u="none" spc="-116">
              <a:solidFill>
                <a:srgbClr val="274472"/>
              </a:solidFill>
              <a:latin typeface="Roboto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4901496" y="9905364"/>
            <a:ext cx="8485009" cy="3816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219"/>
              </a:lnSpc>
              <a:spcBef>
                <a:spcPct val="0"/>
              </a:spcBef>
            </a:pPr>
            <a:r>
              <a:rPr lang="en-US" sz="1999">
                <a:solidFill>
                  <a:srgbClr val="000000"/>
                </a:solidFill>
                <a:latin typeface="Open Sans Light"/>
              </a:rPr>
              <a:t>Hongjin Gou  510332280  hgou4823@uni.sydeny.edu.au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3574182" y="9844784"/>
            <a:ext cx="8485009" cy="4422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702"/>
              </a:lnSpc>
              <a:spcBef>
                <a:spcPct val="0"/>
              </a:spcBef>
            </a:pPr>
            <a:r>
              <a:rPr lang="en-US" sz="2299">
                <a:solidFill>
                  <a:srgbClr val="000000"/>
                </a:solidFill>
                <a:latin typeface="Open Sans Light"/>
              </a:rPr>
              <a:t>7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447390" y="4726513"/>
            <a:ext cx="2013657" cy="4413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10"/>
              </a:lnSpc>
              <a:spcBef>
                <a:spcPct val="0"/>
              </a:spcBef>
            </a:pPr>
            <a:r>
              <a:rPr lang="en-US" sz="2578" u="none">
                <a:solidFill>
                  <a:srgbClr val="000000"/>
                </a:solidFill>
                <a:latin typeface="Open Sans Bold"/>
              </a:rPr>
              <a:t>Data quality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318702" y="2608032"/>
            <a:ext cx="1881566" cy="3803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126"/>
              </a:lnSpc>
              <a:spcBef>
                <a:spcPct val="0"/>
              </a:spcBef>
            </a:pPr>
            <a:r>
              <a:rPr lang="en-US" sz="2233">
                <a:solidFill>
                  <a:srgbClr val="FFFFFF"/>
                </a:solidFill>
                <a:latin typeface="Open Sans"/>
              </a:rPr>
              <a:t>Completeness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111285" y="4036121"/>
            <a:ext cx="1592982" cy="374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156"/>
              </a:lnSpc>
              <a:spcBef>
                <a:spcPct val="0"/>
              </a:spcBef>
            </a:pPr>
            <a:r>
              <a:rPr lang="en-US" sz="2254">
                <a:solidFill>
                  <a:srgbClr val="FFFFFF"/>
                </a:solidFill>
                <a:latin typeface="Open Sans"/>
              </a:rPr>
              <a:t>Consistency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627423" y="6906092"/>
            <a:ext cx="974164" cy="3762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177"/>
              </a:lnSpc>
              <a:spcBef>
                <a:spcPct val="0"/>
              </a:spcBef>
            </a:pPr>
            <a:r>
              <a:rPr lang="en-US" sz="2269">
                <a:solidFill>
                  <a:srgbClr val="FFFFFF"/>
                </a:solidFill>
                <a:latin typeface="Open Sans"/>
              </a:rPr>
              <a:t>Validity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259485" y="5457494"/>
            <a:ext cx="1722085" cy="4012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12"/>
              </a:lnSpc>
              <a:spcBef>
                <a:spcPct val="0"/>
              </a:spcBef>
            </a:pPr>
            <a:r>
              <a:rPr lang="en-US" sz="2437">
                <a:solidFill>
                  <a:srgbClr val="FFFFFF"/>
                </a:solidFill>
                <a:latin typeface="Open Sans"/>
              </a:rPr>
              <a:t>Accuracy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969493" y="5978654"/>
            <a:ext cx="2427028" cy="5076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39845" lvl="1" indent="-319922" algn="l">
              <a:lnSpc>
                <a:spcPts val="4149"/>
              </a:lnSpc>
              <a:buFont typeface="Arial"/>
              <a:buChar char="•"/>
            </a:pPr>
            <a:r>
              <a:rPr lang="en-US" sz="2963">
                <a:solidFill>
                  <a:srgbClr val="000000"/>
                </a:solidFill>
                <a:latin typeface="Open Sans"/>
              </a:rPr>
              <a:t>Improving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969493" y="4719753"/>
            <a:ext cx="2089811" cy="5076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39845" lvl="1" indent="-319922" algn="l">
              <a:lnSpc>
                <a:spcPts val="4149"/>
              </a:lnSpc>
              <a:buFont typeface="Arial"/>
              <a:buChar char="•"/>
            </a:pPr>
            <a:r>
              <a:rPr lang="en-US" sz="2963" spc="-29">
                <a:solidFill>
                  <a:srgbClr val="000000"/>
                </a:solidFill>
                <a:latin typeface="Open Sans"/>
              </a:rPr>
              <a:t>Tracking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969493" y="3408046"/>
            <a:ext cx="2274589" cy="5076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39845" lvl="1" indent="-319922" algn="l">
              <a:lnSpc>
                <a:spcPts val="4149"/>
              </a:lnSpc>
              <a:buFont typeface="Arial"/>
              <a:buChar char="•"/>
            </a:pPr>
            <a:r>
              <a:rPr lang="en-US" sz="2963">
                <a:solidFill>
                  <a:srgbClr val="000000"/>
                </a:solidFill>
                <a:latin typeface="Open Sans"/>
              </a:rPr>
              <a:t>Choosing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447390" y="7659634"/>
            <a:ext cx="2532261" cy="3816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9"/>
              </a:lnSpc>
              <a:spcBef>
                <a:spcPct val="0"/>
              </a:spcBef>
            </a:pPr>
            <a:r>
              <a:rPr lang="en-US" sz="1999">
                <a:solidFill>
                  <a:srgbClr val="000000"/>
                </a:solidFill>
                <a:latin typeface="Open Sans Light"/>
              </a:rPr>
              <a:t>(Chen et al. 2018, p. 4)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1754706" y="7659634"/>
            <a:ext cx="3815556" cy="3816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9"/>
              </a:lnSpc>
              <a:spcBef>
                <a:spcPct val="0"/>
              </a:spcBef>
            </a:pPr>
            <a:r>
              <a:rPr lang="en-US" sz="1999">
                <a:solidFill>
                  <a:srgbClr val="000000"/>
                </a:solidFill>
                <a:latin typeface="Open Sans Light"/>
              </a:rPr>
              <a:t>(Schiavone et al. 2022, p. 121325)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6061833" y="2857372"/>
            <a:ext cx="6164312" cy="5305044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435204" y="5604485"/>
            <a:ext cx="5757884" cy="934720"/>
            <a:chOff x="0" y="0"/>
            <a:chExt cx="7677179" cy="1246293"/>
          </a:xfrm>
        </p:grpSpPr>
        <p:sp>
          <p:nvSpPr>
            <p:cNvPr id="4" name="TextBox 4"/>
            <p:cNvSpPr txBox="1"/>
            <p:nvPr/>
          </p:nvSpPr>
          <p:spPr>
            <a:xfrm>
              <a:off x="0" y="663152"/>
              <a:ext cx="7677179" cy="5831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000"/>
                </a:lnSpc>
              </a:pPr>
              <a:r>
                <a:rPr lang="en-US" sz="2000">
                  <a:solidFill>
                    <a:srgbClr val="000000"/>
                  </a:solidFill>
                  <a:latin typeface="Poppins"/>
                </a:rPr>
                <a:t>Group support system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85725"/>
              <a:ext cx="7677179" cy="7266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80"/>
                </a:lnSpc>
              </a:pPr>
              <a:r>
                <a:rPr lang="en-US" sz="3200">
                  <a:solidFill>
                    <a:srgbClr val="000000"/>
                  </a:solidFill>
                  <a:latin typeface="Poppins"/>
                </a:rPr>
                <a:t>GSS (Klein et al. 2007, p.2116)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2569682" y="6329655"/>
            <a:ext cx="5718318" cy="934720"/>
            <a:chOff x="0" y="0"/>
            <a:chExt cx="7624424" cy="1246293"/>
          </a:xfrm>
        </p:grpSpPr>
        <p:sp>
          <p:nvSpPr>
            <p:cNvPr id="7" name="TextBox 7"/>
            <p:cNvSpPr txBox="1"/>
            <p:nvPr/>
          </p:nvSpPr>
          <p:spPr>
            <a:xfrm>
              <a:off x="0" y="663152"/>
              <a:ext cx="7624424" cy="5831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000"/>
                </a:lnSpc>
              </a:pPr>
              <a:r>
                <a:rPr lang="en-US" sz="2000">
                  <a:solidFill>
                    <a:srgbClr val="000000"/>
                  </a:solidFill>
                  <a:latin typeface="Poppins"/>
                </a:rPr>
                <a:t>Knowledge management system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85725"/>
              <a:ext cx="7624424" cy="7266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80"/>
                </a:lnSpc>
              </a:pPr>
              <a:r>
                <a:rPr lang="en-US" sz="3200">
                  <a:solidFill>
                    <a:srgbClr val="000000"/>
                  </a:solidFill>
                  <a:latin typeface="Poppins"/>
                </a:rPr>
                <a:t>KMS (Klein et al. 2007, p.2116)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2226156" y="2976069"/>
            <a:ext cx="6595989" cy="934720"/>
            <a:chOff x="0" y="0"/>
            <a:chExt cx="8794651" cy="1246293"/>
          </a:xfrm>
        </p:grpSpPr>
        <p:sp>
          <p:nvSpPr>
            <p:cNvPr id="10" name="TextBox 10"/>
            <p:cNvSpPr txBox="1"/>
            <p:nvPr/>
          </p:nvSpPr>
          <p:spPr>
            <a:xfrm>
              <a:off x="0" y="663152"/>
              <a:ext cx="8794651" cy="5831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000"/>
                </a:lnSpc>
              </a:pPr>
              <a:r>
                <a:rPr lang="en-US" sz="2000">
                  <a:solidFill>
                    <a:srgbClr val="000000"/>
                  </a:solidFill>
                  <a:latin typeface="Poppins"/>
                </a:rPr>
                <a:t>Business process management system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85725"/>
              <a:ext cx="8794651" cy="7266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80"/>
                </a:lnSpc>
              </a:pPr>
              <a:r>
                <a:rPr lang="en-US" sz="3200">
                  <a:solidFill>
                    <a:srgbClr val="000000"/>
                  </a:solidFill>
                  <a:latin typeface="Poppins"/>
                </a:rPr>
                <a:t>BPM (Binci et al. 2020, p.21)</a:t>
              </a:r>
            </a:p>
          </p:txBody>
        </p:sp>
      </p:grpSp>
      <p:sp>
        <p:nvSpPr>
          <p:cNvPr id="12" name="AutoShape 12"/>
          <p:cNvSpPr/>
          <p:nvPr/>
        </p:nvSpPr>
        <p:spPr>
          <a:xfrm>
            <a:off x="1028689" y="6548730"/>
            <a:ext cx="6492240" cy="0"/>
          </a:xfrm>
          <a:prstGeom prst="line">
            <a:avLst/>
          </a:prstGeom>
          <a:ln w="19050" cap="flat">
            <a:solidFill>
              <a:srgbClr val="23262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AutoShape 13"/>
          <p:cNvSpPr/>
          <p:nvPr/>
        </p:nvSpPr>
        <p:spPr>
          <a:xfrm>
            <a:off x="10767049" y="7438326"/>
            <a:ext cx="6492240" cy="0"/>
          </a:xfrm>
          <a:prstGeom prst="line">
            <a:avLst/>
          </a:prstGeom>
          <a:ln w="19050" cap="flat">
            <a:solidFill>
              <a:srgbClr val="23262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" name="AutoShape 14"/>
          <p:cNvSpPr/>
          <p:nvPr/>
        </p:nvSpPr>
        <p:spPr>
          <a:xfrm>
            <a:off x="9143989" y="4047616"/>
            <a:ext cx="8115300" cy="9525"/>
          </a:xfrm>
          <a:prstGeom prst="line">
            <a:avLst/>
          </a:prstGeom>
          <a:ln w="19050" cap="flat">
            <a:solidFill>
              <a:srgbClr val="23262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TextBox 15"/>
          <p:cNvSpPr txBox="1"/>
          <p:nvPr/>
        </p:nvSpPr>
        <p:spPr>
          <a:xfrm>
            <a:off x="4901496" y="9905364"/>
            <a:ext cx="8485009" cy="3816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219"/>
              </a:lnSpc>
              <a:spcBef>
                <a:spcPct val="0"/>
              </a:spcBef>
            </a:pPr>
            <a:r>
              <a:rPr lang="en-US" sz="1999">
                <a:solidFill>
                  <a:srgbClr val="000000"/>
                </a:solidFill>
                <a:latin typeface="Open Sans Light"/>
              </a:rPr>
              <a:t>Hongjin Gou  510332280  hgou4823@uni.sydeny.edu.au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3574182" y="9844784"/>
            <a:ext cx="8485009" cy="4422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702"/>
              </a:lnSpc>
              <a:spcBef>
                <a:spcPct val="0"/>
              </a:spcBef>
            </a:pPr>
            <a:r>
              <a:rPr lang="en-US" sz="2299">
                <a:solidFill>
                  <a:srgbClr val="000000"/>
                </a:solidFill>
                <a:latin typeface="Open Sans Light"/>
              </a:rPr>
              <a:t>8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-2645745" y="314979"/>
            <a:ext cx="12763406" cy="7137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142"/>
              </a:lnSpc>
              <a:spcBef>
                <a:spcPct val="0"/>
              </a:spcBef>
            </a:pPr>
            <a:r>
              <a:rPr lang="en-US" sz="5843" spc="-116">
                <a:solidFill>
                  <a:srgbClr val="274472"/>
                </a:solidFill>
                <a:latin typeface="Roboto Bold"/>
              </a:rPr>
              <a:t>Solution Ⅱ：DSS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8011334" y="3500246"/>
            <a:ext cx="4214822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Open Sans Bold"/>
              </a:rPr>
              <a:t>Intelligence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171682" y="6043905"/>
            <a:ext cx="4214822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Open Sans Bold"/>
              </a:rPr>
              <a:t>Implementation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7150545" y="6024855"/>
            <a:ext cx="1677599" cy="5143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dirty="0">
                <a:solidFill>
                  <a:srgbClr val="000000"/>
                </a:solidFill>
                <a:latin typeface="Open Sans Bold"/>
              </a:rPr>
              <a:t>D</a:t>
            </a:r>
            <a:r>
              <a:rPr lang="en-US" sz="3000" u="none" dirty="0">
                <a:solidFill>
                  <a:srgbClr val="000000"/>
                </a:solidFill>
                <a:latin typeface="Open Sans Bold"/>
              </a:rPr>
              <a:t>esign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901496" y="9905364"/>
            <a:ext cx="8485009" cy="3816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219"/>
              </a:lnSpc>
              <a:spcBef>
                <a:spcPct val="0"/>
              </a:spcBef>
            </a:pPr>
            <a:r>
              <a:rPr lang="en-US" sz="1999">
                <a:solidFill>
                  <a:srgbClr val="000000"/>
                </a:solidFill>
                <a:latin typeface="Open Sans Light"/>
              </a:rPr>
              <a:t>Hongjin Gou  510332280  hgou4823@uni.sydeny.edu.au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3574182" y="9844784"/>
            <a:ext cx="8485009" cy="4422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702"/>
              </a:lnSpc>
              <a:spcBef>
                <a:spcPct val="0"/>
              </a:spcBef>
            </a:pPr>
            <a:r>
              <a:rPr lang="en-US" sz="2299">
                <a:solidFill>
                  <a:srgbClr val="000000"/>
                </a:solidFill>
                <a:latin typeface="Open Sans Light"/>
              </a:rPr>
              <a:t>9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-998030" y="314979"/>
            <a:ext cx="12763406" cy="7137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142"/>
              </a:lnSpc>
              <a:spcBef>
                <a:spcPct val="0"/>
              </a:spcBef>
            </a:pPr>
            <a:r>
              <a:rPr lang="en-US" sz="5843" spc="-116">
                <a:solidFill>
                  <a:srgbClr val="274472"/>
                </a:solidFill>
                <a:latin typeface="Roboto Bold"/>
              </a:rPr>
              <a:t>Solution Ⅲ：BI architecture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1211392" y="4059264"/>
            <a:ext cx="1006119" cy="853944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1211392" y="5628018"/>
            <a:ext cx="1006119" cy="853944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2686883" y="6650194"/>
            <a:ext cx="8485009" cy="3816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219"/>
              </a:lnSpc>
              <a:spcBef>
                <a:spcPct val="0"/>
              </a:spcBef>
            </a:pPr>
            <a:r>
              <a:rPr lang="en-US" sz="1999">
                <a:solidFill>
                  <a:srgbClr val="000000"/>
                </a:solidFill>
                <a:latin typeface="Open Sans Light"/>
              </a:rPr>
              <a:t>Data mart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592096" y="6650194"/>
            <a:ext cx="8485009" cy="3816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219"/>
              </a:lnSpc>
              <a:spcBef>
                <a:spcPct val="0"/>
              </a:spcBef>
            </a:pPr>
            <a:r>
              <a:rPr lang="en-US" sz="1999">
                <a:solidFill>
                  <a:srgbClr val="000000"/>
                </a:solidFill>
                <a:latin typeface="Open Sans Light"/>
              </a:rPr>
              <a:t>ETL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110182" y="6674856"/>
            <a:ext cx="8485009" cy="3816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219"/>
              </a:lnSpc>
              <a:spcBef>
                <a:spcPct val="0"/>
              </a:spcBef>
            </a:pPr>
            <a:r>
              <a:rPr lang="en-US" sz="1999">
                <a:solidFill>
                  <a:srgbClr val="000000"/>
                </a:solidFill>
                <a:latin typeface="Open Sans Light"/>
              </a:rPr>
              <a:t>Replication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1211392" y="7199367"/>
            <a:ext cx="1006119" cy="853944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5951106" y="4255107"/>
            <a:ext cx="2189574" cy="2419419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269767" y="4601891"/>
            <a:ext cx="2389458" cy="2389458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5757847" y="4687159"/>
            <a:ext cx="1298379" cy="1585806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7471948" y="4937574"/>
            <a:ext cx="8485009" cy="3816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219"/>
              </a:lnSpc>
              <a:spcBef>
                <a:spcPct val="0"/>
              </a:spcBef>
            </a:pPr>
            <a:r>
              <a:rPr lang="en-US" sz="1999">
                <a:solidFill>
                  <a:srgbClr val="000000"/>
                </a:solidFill>
                <a:latin typeface="Open Sans Light"/>
              </a:rPr>
              <a:t>BPM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471948" y="6460628"/>
            <a:ext cx="8485009" cy="3816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219"/>
              </a:lnSpc>
              <a:spcBef>
                <a:spcPct val="0"/>
              </a:spcBef>
            </a:pPr>
            <a:r>
              <a:rPr lang="en-US" sz="1999">
                <a:solidFill>
                  <a:srgbClr val="000000"/>
                </a:solidFill>
                <a:latin typeface="Open Sans Light"/>
              </a:rPr>
              <a:t>GSS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471948" y="8110461"/>
            <a:ext cx="8485009" cy="3816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219"/>
              </a:lnSpc>
              <a:spcBef>
                <a:spcPct val="0"/>
              </a:spcBef>
            </a:pPr>
            <a:r>
              <a:rPr lang="en-US" sz="1999">
                <a:solidFill>
                  <a:srgbClr val="000000"/>
                </a:solidFill>
                <a:latin typeface="Open Sans Light"/>
              </a:rPr>
              <a:t>KMS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-3583513" y="4854978"/>
            <a:ext cx="8485009" cy="3816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219"/>
              </a:lnSpc>
              <a:spcBef>
                <a:spcPct val="0"/>
              </a:spcBef>
            </a:pPr>
            <a:r>
              <a:rPr lang="en-US" sz="1999">
                <a:solidFill>
                  <a:srgbClr val="000000"/>
                </a:solidFill>
                <a:latin typeface="Open Sans Light"/>
              </a:rPr>
              <a:t>ATO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-3583513" y="5633105"/>
            <a:ext cx="8485009" cy="3816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219"/>
              </a:lnSpc>
              <a:spcBef>
                <a:spcPct val="0"/>
              </a:spcBef>
            </a:pPr>
            <a:r>
              <a:rPr lang="en-US" sz="1999">
                <a:solidFill>
                  <a:srgbClr val="000000"/>
                </a:solidFill>
                <a:latin typeface="Open Sans Light"/>
              </a:rPr>
              <a:t>Employer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-3583513" y="6526900"/>
            <a:ext cx="8485009" cy="3816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219"/>
              </a:lnSpc>
              <a:spcBef>
                <a:spcPct val="0"/>
              </a:spcBef>
            </a:pPr>
            <a:r>
              <a:rPr lang="en-US" sz="1999">
                <a:solidFill>
                  <a:srgbClr val="000000"/>
                </a:solidFill>
                <a:latin typeface="Open Sans Light"/>
              </a:rPr>
              <a:t>Employer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-1221504" y="6609713"/>
            <a:ext cx="8485009" cy="3816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219"/>
              </a:lnSpc>
              <a:spcBef>
                <a:spcPct val="0"/>
              </a:spcBef>
            </a:pPr>
            <a:r>
              <a:rPr lang="en-US" sz="1999">
                <a:solidFill>
                  <a:srgbClr val="000000"/>
                </a:solidFill>
                <a:latin typeface="Open Sans Light"/>
              </a:rPr>
              <a:t>DHS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217611" y="2369155"/>
            <a:ext cx="19384073" cy="1195538"/>
            <a:chOff x="0" y="0"/>
            <a:chExt cx="25845430" cy="1594050"/>
          </a:xfrm>
        </p:grpSpPr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>
              <a:fillRect/>
            </a:stretch>
          </p:blipFill>
          <p:spPr>
            <a:xfrm>
              <a:off x="4845409" y="428893"/>
              <a:ext cx="1545439" cy="694043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>
              <a:fillRect/>
            </a:stretch>
          </p:blipFill>
          <p:spPr>
            <a:xfrm>
              <a:off x="11236258" y="428893"/>
              <a:ext cx="1545439" cy="694043"/>
            </a:xfrm>
            <a:prstGeom prst="rect">
              <a:avLst/>
            </a:prstGeom>
          </p:spPr>
        </p:pic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>
              <a:fillRect/>
            </a:stretch>
          </p:blipFill>
          <p:spPr>
            <a:xfrm>
              <a:off x="17467252" y="471115"/>
              <a:ext cx="1545439" cy="694043"/>
            </a:xfrm>
            <a:prstGeom prst="rect">
              <a:avLst/>
            </a:prstGeom>
          </p:spPr>
        </p:pic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4756564" cy="1551829"/>
            </a:xfrm>
            <a:prstGeom prst="rect">
              <a:avLst/>
            </a:prstGeom>
          </p:spPr>
        </p:pic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/>
            <a:stretch>
              <a:fillRect/>
            </a:stretch>
          </p:blipFill>
          <p:spPr>
            <a:xfrm>
              <a:off x="6479694" y="0"/>
              <a:ext cx="4756564" cy="1551829"/>
            </a:xfrm>
            <a:prstGeom prst="rect">
              <a:avLst/>
            </a:prstGeom>
          </p:spPr>
        </p:pic>
        <p:pic>
          <p:nvPicPr>
            <p:cNvPr id="27" name="Picture 27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/>
            <a:stretch>
              <a:fillRect/>
            </a:stretch>
          </p:blipFill>
          <p:spPr>
            <a:xfrm>
              <a:off x="12757619" y="0"/>
              <a:ext cx="4756564" cy="1551829"/>
            </a:xfrm>
            <a:prstGeom prst="rect">
              <a:avLst/>
            </a:prstGeom>
          </p:spPr>
        </p:pic>
        <p:sp>
          <p:nvSpPr>
            <p:cNvPr id="28" name="TextBox 28"/>
            <p:cNvSpPr txBox="1"/>
            <p:nvPr/>
          </p:nvSpPr>
          <p:spPr>
            <a:xfrm>
              <a:off x="14625581" y="413965"/>
              <a:ext cx="5619763" cy="6667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>
                  <a:solidFill>
                    <a:srgbClr val="FFFFFF"/>
                  </a:solidFill>
                  <a:latin typeface="Open Sans"/>
                </a:rPr>
                <a:t>DSS</a:t>
              </a:r>
            </a:p>
          </p:txBody>
        </p:sp>
        <p:pic>
          <p:nvPicPr>
            <p:cNvPr id="29" name="Picture 29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/>
            <a:stretch>
              <a:fillRect/>
            </a:stretch>
          </p:blipFill>
          <p:spPr>
            <a:xfrm>
              <a:off x="19101591" y="42221"/>
              <a:ext cx="4756564" cy="1551829"/>
            </a:xfrm>
            <a:prstGeom prst="rect">
              <a:avLst/>
            </a:prstGeom>
          </p:spPr>
        </p:pic>
        <p:sp>
          <p:nvSpPr>
            <p:cNvPr id="30" name="TextBox 30"/>
            <p:cNvSpPr txBox="1"/>
            <p:nvPr/>
          </p:nvSpPr>
          <p:spPr>
            <a:xfrm>
              <a:off x="902621" y="320290"/>
              <a:ext cx="5619763" cy="6667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>
                  <a:solidFill>
                    <a:srgbClr val="FFFFFF"/>
                  </a:solidFill>
                  <a:latin typeface="Open Sans"/>
                </a:rPr>
                <a:t>Data sources</a:t>
              </a:r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6827184" y="320290"/>
              <a:ext cx="5619763" cy="6667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>
                  <a:solidFill>
                    <a:srgbClr val="FFFFFF"/>
                  </a:solidFill>
                  <a:latin typeface="Open Sans"/>
                </a:rPr>
                <a:t>Data warehouse</a:t>
              </a:r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20225667" y="456186"/>
              <a:ext cx="5619763" cy="6667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>
                  <a:solidFill>
                    <a:srgbClr val="FFFFFF"/>
                  </a:solidFill>
                  <a:latin typeface="Open Sans"/>
                </a:rPr>
                <a:t>Application</a:t>
              </a:r>
            </a:p>
          </p:txBody>
        </p:sp>
      </p:grpSp>
      <p:sp>
        <p:nvSpPr>
          <p:cNvPr id="33" name="TextBox 33"/>
          <p:cNvSpPr txBox="1"/>
          <p:nvPr/>
        </p:nvSpPr>
        <p:spPr>
          <a:xfrm>
            <a:off x="12035921" y="6526900"/>
            <a:ext cx="8485009" cy="3816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219"/>
              </a:lnSpc>
              <a:spcBef>
                <a:spcPct val="0"/>
              </a:spcBef>
            </a:pPr>
            <a:r>
              <a:rPr lang="en-US" sz="1999">
                <a:solidFill>
                  <a:srgbClr val="000000"/>
                </a:solidFill>
                <a:latin typeface="Open Sans Light"/>
              </a:rPr>
              <a:t>Debt  reporting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658991" y="7431880"/>
            <a:ext cx="3063677" cy="3816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9"/>
              </a:lnSpc>
              <a:spcBef>
                <a:spcPct val="0"/>
              </a:spcBef>
            </a:pPr>
            <a:r>
              <a:rPr lang="en-US" sz="1999">
                <a:solidFill>
                  <a:srgbClr val="000000"/>
                </a:solidFill>
                <a:latin typeface="Open Sans Light"/>
              </a:rPr>
              <a:t>(Santoro et al. 2018, p.349)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6065388" y="7392659"/>
            <a:ext cx="2396232" cy="3816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9"/>
              </a:lnSpc>
              <a:spcBef>
                <a:spcPct val="0"/>
              </a:spcBef>
            </a:pPr>
            <a:r>
              <a:rPr lang="en-US" sz="1999">
                <a:solidFill>
                  <a:srgbClr val="000000"/>
                </a:solidFill>
                <a:latin typeface="Open Sans Light"/>
              </a:rPr>
              <a:t>(Mohanty et al. 2013)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945</Words>
  <Application>Microsoft Office PowerPoint</Application>
  <PresentationFormat>Custom</PresentationFormat>
  <Paragraphs>128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Calibri</vt:lpstr>
      <vt:lpstr>Open Sans Bold</vt:lpstr>
      <vt:lpstr>Open Sans</vt:lpstr>
      <vt:lpstr>Open Sans Light</vt:lpstr>
      <vt:lpstr>Roboto Bold</vt:lpstr>
      <vt:lpstr>Poppins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INFS 6018 individual assignment</dc:title>
  <cp:lastModifiedBy>Jane Gou</cp:lastModifiedBy>
  <cp:revision>1</cp:revision>
  <dcterms:created xsi:type="dcterms:W3CDTF">2006-08-16T00:00:00Z</dcterms:created>
  <dcterms:modified xsi:type="dcterms:W3CDTF">2023-04-15T12:40:42Z</dcterms:modified>
  <dc:identifier>DAFfrO25WWM</dc:identifier>
</cp:coreProperties>
</file>